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6"/>
  </p:handoutMasterIdLst>
  <p:sldIdLst>
    <p:sldId id="256" r:id="rId2"/>
    <p:sldId id="272" r:id="rId3"/>
    <p:sldId id="297" r:id="rId4"/>
    <p:sldId id="275" r:id="rId5"/>
    <p:sldId id="295" r:id="rId6"/>
    <p:sldId id="261" r:id="rId7"/>
    <p:sldId id="298" r:id="rId8"/>
    <p:sldId id="262" r:id="rId9"/>
    <p:sldId id="276" r:id="rId10"/>
    <p:sldId id="294" r:id="rId11"/>
    <p:sldId id="263" r:id="rId12"/>
    <p:sldId id="291" r:id="rId13"/>
    <p:sldId id="299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641"/>
    <a:srgbClr val="2008D0"/>
    <a:srgbClr val="808000"/>
    <a:srgbClr val="FFFF66"/>
    <a:srgbClr val="FF0066"/>
    <a:srgbClr val="37FB78"/>
    <a:srgbClr val="3366FF"/>
    <a:srgbClr val="0000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300135B-B6F4-4FE8-88FE-BBFBE43CD5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A713B09-68F0-4922-90C7-D0341444BD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EF325D05-C0CE-402A-A7A8-F14F867399C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83C47B81-E902-49B8-8966-008C12BA8D2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908446-9F35-485D-816A-3ED4F6AB1C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40A93C4-9FC0-42B3-AB34-95BB4AF05B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A2134E2-CCFD-44C1-8EF1-CA82B87C0A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D42061C-67DE-4264-BB84-EDC359551A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3731407-8C16-46BC-BF59-105204A530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07927B-8C4F-4F4D-A97E-F68865877B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5450E67-9EC5-4FEC-BC8A-9E6D26E93B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CA1E55A-3F80-4D6C-8FAB-9D1AF3A585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2554F5E-7653-4570-AB7D-5CC0E670D8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B751FD7-200A-4540-ABE5-3B80EDC4ED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EB6EDDA-D076-421B-B636-11BD97D4FF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146181B1-A679-4A9D-9C06-4C7CABF648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D4767D-D8FD-4980-BB07-9D4AF64B22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4BA4FAB-A15E-4A03-8172-3C1BB2A49E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43F014E-4751-48C0-BB4C-1D21307FE7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D0E7240-8FD3-4675-AAFB-7627E4A03A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C32DAB0-AD6F-4898-9AC9-D7FA192620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91494AF-A753-411F-93A2-F42AB8319C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AB1A060-8C52-4BE4-A62F-B5256DEC12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0279DA0-31D0-473B-AA18-57E8501224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20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D9F66062-25D3-446D-A623-1B41AB0F7C5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26FFE3E0-1B96-4824-B672-7431738FA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78684888-D5F2-419F-881A-2E963B188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98E03-28E3-45D2-AF3E-0E0ECF597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4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FA01358D-01AF-4EA3-A71A-F649DDC24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14D1047-B554-4D0A-B06C-62CB52972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9312E56-9FAB-4A91-82EE-493210128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06070-EB01-414C-9C83-5029B5CDE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25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275D6F02-EBD7-4EB8-B0C9-626001A8B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1540B75-7D3C-472B-BD45-B993D0928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1779D06-AC9C-4108-AEF1-2472877D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F9145-F648-4E1D-9701-FD537836C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15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8681CA3-8741-4B11-99E6-8B9743EE4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B918EB8-3035-4588-8A34-602A9AC04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3569EE9-8C24-4CE5-A8CE-35B5975BE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0795A-2831-45AD-AB41-E1958E08D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70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2CF4CEC-27A5-4B96-A7C3-1572A6091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554AB6F-F526-4CB4-A74F-0524D5251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CA3018E-1CFE-4A4E-A1B1-80FF19AEF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25337-C122-47EB-A578-CDDFB3B58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9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4387884B-DC98-483F-9CEE-CE9C1364A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E4F26FB3-6424-4B81-85B1-F9B590B09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82E01D23-D2F9-4F98-BD26-AAF9DE342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F7EE4-3026-4432-BDCF-22CD1CB72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6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1A2E2C3-8620-4AFB-AD02-F2EAC546E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5C523F2A-FF80-4BB0-B4D5-807DD2817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EC0BB14-FA1E-465C-88A7-B49FE2FD7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50A61-17D1-435E-B526-B18D4FE6F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50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92B82BA9-B63E-4B4D-8AEB-50472D4E3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C3D042C-47FA-482E-AA86-EA00BC2E7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B6861B9-3E06-4C6A-992B-1019CB025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93151-5615-48DB-BAD7-FF6031224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0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A6843155-9EBC-4F04-8F7B-FDCF65DEF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FC204E3C-DE15-41F6-91FA-4C813562F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DECAC2F3-26E8-42B3-81A9-B624B3A29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7D5C9-DFCE-40A2-B17F-AE85BD0E0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01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BCB1A809-5F7A-4F08-983B-4BC875438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D943B4BA-F449-4B35-9BD9-064F51B69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04463AE-405F-43F7-9344-5889408DC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A5CD4-B930-4262-B0F6-647ECC5FB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00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AC5BC20B-96D0-484B-B0A5-2B4EC666B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9B2CA560-6916-448D-9038-C82269D5F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AE029A2-B755-4726-BBA7-3BC491B96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A75B0-BDAB-48F1-A02B-B155BF2BC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56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DCB4AAA-7E3F-499F-84EE-2B6387B628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63" name="Freeform 3">
              <a:extLst>
                <a:ext uri="{FF2B5EF4-FFF2-40B4-BE49-F238E27FC236}">
                  <a16:creationId xmlns:a16="http://schemas.microsoft.com/office/drawing/2014/main" id="{4FB22EAC-8F75-477B-8102-4D8C3716F7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8B3F9865-1D53-4E32-8A60-7956CD5DD9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148F95FE-5093-4A93-BED1-1EE200FB4A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5A7F36C2-6EF2-4843-BFB2-40D2985E49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18A4D500-0D93-47ED-ABE8-AC6A285DD3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8DB993EA-46FE-40C7-8A9F-0625435DBD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53711E8D-85A8-4893-86A0-27715109B3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01A30AC1-201E-450B-88BF-07274089C3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B8DF7952-5B3B-4578-9F73-AC426C1745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D167FCEB-D2C8-4DB3-BB58-F4443F712C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41E96968-03DB-45E0-99C6-42460168D5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40974" name="Freeform 14">
              <a:extLst>
                <a:ext uri="{FF2B5EF4-FFF2-40B4-BE49-F238E27FC236}">
                  <a16:creationId xmlns:a16="http://schemas.microsoft.com/office/drawing/2014/main" id="{E433D189-0744-459C-AC81-9C06342676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5" name="Freeform 15">
              <a:extLst>
                <a:ext uri="{FF2B5EF4-FFF2-40B4-BE49-F238E27FC236}">
                  <a16:creationId xmlns:a16="http://schemas.microsoft.com/office/drawing/2014/main" id="{5D9E9062-62C7-41E0-A62F-0B5F88043B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6" name="Freeform 16">
              <a:extLst>
                <a:ext uri="{FF2B5EF4-FFF2-40B4-BE49-F238E27FC236}">
                  <a16:creationId xmlns:a16="http://schemas.microsoft.com/office/drawing/2014/main" id="{76AEF01E-82DF-4C2B-88F7-79AEA5781A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DA1A3435-824D-43F3-8B04-0006513971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>
              <a:extLst>
                <a:ext uri="{FF2B5EF4-FFF2-40B4-BE49-F238E27FC236}">
                  <a16:creationId xmlns:a16="http://schemas.microsoft.com/office/drawing/2014/main" id="{65252629-A42C-4FB3-A80C-63309F1F07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19">
              <a:extLst>
                <a:ext uri="{FF2B5EF4-FFF2-40B4-BE49-F238E27FC236}">
                  <a16:creationId xmlns:a16="http://schemas.microsoft.com/office/drawing/2014/main" id="{766F3DFA-BA11-45C1-9D02-3C827933BE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>
              <a:extLst>
                <a:ext uri="{FF2B5EF4-FFF2-40B4-BE49-F238E27FC236}">
                  <a16:creationId xmlns:a16="http://schemas.microsoft.com/office/drawing/2014/main" id="{BBB4718C-F2F6-4A33-A7EA-DF72C5FD1C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1" name="Rectangle 21">
            <a:extLst>
              <a:ext uri="{FF2B5EF4-FFF2-40B4-BE49-F238E27FC236}">
                <a16:creationId xmlns:a16="http://schemas.microsoft.com/office/drawing/2014/main" id="{698ACB9E-0FF8-40EB-8285-3714BBA7F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82" name="Rectangle 22">
            <a:extLst>
              <a:ext uri="{FF2B5EF4-FFF2-40B4-BE49-F238E27FC236}">
                <a16:creationId xmlns:a16="http://schemas.microsoft.com/office/drawing/2014/main" id="{A9CA2006-39EC-437F-96E9-4922EC5CC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83" name="Rectangle 23">
            <a:extLst>
              <a:ext uri="{FF2B5EF4-FFF2-40B4-BE49-F238E27FC236}">
                <a16:creationId xmlns:a16="http://schemas.microsoft.com/office/drawing/2014/main" id="{7EDE7E0B-A043-41BD-8AE7-1F04BE5D77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84" name="Rectangle 24">
            <a:extLst>
              <a:ext uri="{FF2B5EF4-FFF2-40B4-BE49-F238E27FC236}">
                <a16:creationId xmlns:a16="http://schemas.microsoft.com/office/drawing/2014/main" id="{2CD7C0BD-FEB0-4EEB-B40C-1E2A7E9E94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85" name="Rectangle 25">
            <a:extLst>
              <a:ext uri="{FF2B5EF4-FFF2-40B4-BE49-F238E27FC236}">
                <a16:creationId xmlns:a16="http://schemas.microsoft.com/office/drawing/2014/main" id="{1C346C2E-7004-429F-8045-BC9C131E35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D13F7C-05A5-43A7-A365-B65E0B0D5B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erstx.com/collections/farm/products/lucherk-select" TargetMode="External"/><Relationship Id="rId2" Type="http://schemas.openxmlformats.org/officeDocument/2006/relationships/hyperlink" Target="https://producerst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taferm.com/product/?id=372" TargetMode="External"/><Relationship Id="rId5" Type="http://schemas.openxmlformats.org/officeDocument/2006/relationships/hyperlink" Target="https://www.emmert.com/emmert-livestock-products/showbloom-2/" TargetMode="External"/><Relationship Id="rId4" Type="http://schemas.openxmlformats.org/officeDocument/2006/relationships/hyperlink" Target="https://www.purinamills.com/show-feed/products/detail/purina-honor-show-full-ran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rbidder.com/" TargetMode="External"/><Relationship Id="rId2" Type="http://schemas.openxmlformats.org/officeDocument/2006/relationships/hyperlink" Target="https://tusacatt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llivansupply.com/product/black-heat-neck-sweat/" TargetMode="External"/><Relationship Id="rId3" Type="http://schemas.openxmlformats.org/officeDocument/2006/relationships/hyperlink" Target="https://www.tractorsupply.com/tsc/product/fortiflex-large-capacity-plastic-bucket-175-gal?cm_vc=-10005" TargetMode="External"/><Relationship Id="rId7" Type="http://schemas.openxmlformats.org/officeDocument/2006/relationships/hyperlink" Target="https://www.sullivansupply.com/product/massage-brush/" TargetMode="External"/><Relationship Id="rId2" Type="http://schemas.openxmlformats.org/officeDocument/2006/relationships/hyperlink" Target="https://www.sullivansupply.com/product/smart-feed-pan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ullivansupply.com/product/rope-halter/" TargetMode="External"/><Relationship Id="rId5" Type="http://schemas.openxmlformats.org/officeDocument/2006/relationships/hyperlink" Target="https://www.sullivansupply.com/product/hay-bag/" TargetMode="External"/><Relationship Id="rId10" Type="http://schemas.openxmlformats.org/officeDocument/2006/relationships/hyperlink" Target="https://www.sullivansupply.com/product/54-superstick-show-stick/" TargetMode="External"/><Relationship Id="rId4" Type="http://schemas.openxmlformats.org/officeDocument/2006/relationships/hyperlink" Target="http://www.amazon.com/Orvus-Paste-Shampoo-120-oz/dp/B00OBPDOUS" TargetMode="External"/><Relationship Id="rId9" Type="http://schemas.openxmlformats.org/officeDocument/2006/relationships/hyperlink" Target="https://www.sullivansupply.com/product/neck-ti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ccoys.com/shop/p/06032030/priefert-hgfgn-hay-and-grain-feeder-sheet-metalsteel-green-powder-co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llivansupply.com/product/lister-star-clipper-wblades-case/" TargetMode="External"/><Relationship Id="rId3" Type="http://schemas.openxmlformats.org/officeDocument/2006/relationships/hyperlink" Target="https://www.sullivansupply.com/product/exhibitor-harness/" TargetMode="External"/><Relationship Id="rId7" Type="http://schemas.openxmlformats.org/officeDocument/2006/relationships/hyperlink" Target="https://www.sullivansupply.com/product/24-turbo-fan/" TargetMode="External"/><Relationship Id="rId2" Type="http://schemas.openxmlformats.org/officeDocument/2006/relationships/hyperlink" Target="https://www.sullivansupply.com/product/1st-class-show-hal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llivansupply.com/product/4ft-steel-upright-dolly-box/" TargetMode="External"/><Relationship Id="rId5" Type="http://schemas.openxmlformats.org/officeDocument/2006/relationships/hyperlink" Target="https://www.sullivansupply.com/product/air-express-iii/" TargetMode="External"/><Relationship Id="rId4" Type="http://schemas.openxmlformats.org/officeDocument/2006/relationships/hyperlink" Target="https://www.tractorsupply.com/tsc/product/tuff-stuff-products-heavy-duty-feed-pan-7-gal?cm_vc=-1000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D14CE2B-0DC7-4D4D-A18F-BACBE51B9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>
                <a:latin typeface="Arial" panose="020B0604020202020204" pitchFamily="34" charset="0"/>
              </a:rPr>
              <a:t>Show Steer </a:t>
            </a:r>
            <a:r>
              <a:rPr lang="en-US" altLang="en-US" sz="6000" dirty="0">
                <a:latin typeface="Arial" panose="020B0604020202020204" pitchFamily="34" charset="0"/>
              </a:rPr>
              <a:t>Supplies</a:t>
            </a:r>
            <a:br>
              <a:rPr lang="en-US" altLang="en-US" sz="6000" dirty="0">
                <a:latin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</a:rPr>
              <a:t>Vandegrift FFA </a:t>
            </a:r>
            <a:br>
              <a:rPr lang="en-US" altLang="en-US" sz="6000" dirty="0">
                <a:latin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</a:rPr>
              <a:t>2024</a:t>
            </a:r>
            <a:br>
              <a:rPr lang="en-US" altLang="en-US" sz="60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Updated April 2024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F8A5ADF-DA09-46F1-B1AA-936B1B35B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rgbClr val="2008D0"/>
                </a:solidFill>
              </a:rPr>
              <a:t>Wormer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0D322FE7-E72D-4CEF-8EB4-59FF54DD5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913"/>
            <a:ext cx="3586163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>
            <a:extLst>
              <a:ext uri="{FF2B5EF4-FFF2-40B4-BE49-F238E27FC236}">
                <a16:creationId xmlns:a16="http://schemas.microsoft.com/office/drawing/2014/main" id="{DBAD2CFC-CF97-4004-B492-73EDA4F3B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38" y="1417854"/>
            <a:ext cx="3124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7EEE7369-81C4-4D0D-B3AC-696CC9B86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8" y="3124200"/>
            <a:ext cx="144303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>
            <a:extLst>
              <a:ext uri="{FF2B5EF4-FFF2-40B4-BE49-F238E27FC236}">
                <a16:creationId xmlns:a16="http://schemas.microsoft.com/office/drawing/2014/main" id="{00483EA4-FA81-4CF7-91AB-34D979C14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77" y="1417854"/>
            <a:ext cx="1627157" cy="345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0240D71-86D7-4951-8D49-30398E163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/>
              <a:t>Hoof Trimming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699F215-3B29-4A1B-A182-7F09C0B4C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000" dirty="0"/>
              <a:t>Basically a </a:t>
            </a:r>
            <a:r>
              <a:rPr lang="en-US" altLang="en-US" sz="3000" dirty="0" err="1"/>
              <a:t>mani</a:t>
            </a:r>
            <a:r>
              <a:rPr lang="en-US" altLang="en-US" sz="3000" dirty="0"/>
              <a:t>/</a:t>
            </a:r>
            <a:r>
              <a:rPr lang="en-US" altLang="en-US" sz="3000" dirty="0" err="1"/>
              <a:t>pedi</a:t>
            </a:r>
            <a:r>
              <a:rPr lang="en-US" altLang="en-US" sz="3000" dirty="0"/>
              <a:t> </a:t>
            </a:r>
          </a:p>
          <a:p>
            <a:pPr eaLnBrk="1" hangingPunct="1">
              <a:defRPr/>
            </a:pPr>
            <a:r>
              <a:rPr lang="en-US" altLang="en-US" sz="3000" dirty="0"/>
              <a:t>Every 6-8 weeks. </a:t>
            </a:r>
          </a:p>
          <a:p>
            <a:pPr eaLnBrk="1" hangingPunct="1">
              <a:defRPr/>
            </a:pPr>
            <a:r>
              <a:rPr lang="en-US" altLang="en-US" sz="3000" dirty="0"/>
              <a:t>Budget at least $100- $150 per occurrence</a:t>
            </a:r>
          </a:p>
          <a:p>
            <a:pPr eaLnBrk="1" hangingPunct="1">
              <a:defRPr/>
            </a:pPr>
            <a:r>
              <a:rPr lang="en-US" altLang="en-US" sz="3000" dirty="0"/>
              <a:t>It can be helpful to correct structure issues (if present)</a:t>
            </a:r>
          </a:p>
          <a:p>
            <a:pPr eaLnBrk="1" hangingPunct="1">
              <a:defRPr/>
            </a:pPr>
            <a:r>
              <a:rPr lang="en-US" altLang="en-US" sz="3000" dirty="0"/>
              <a:t>Needed to help fit hooves to proper angle and set up. </a:t>
            </a:r>
          </a:p>
          <a:p>
            <a:pPr eaLnBrk="1" hangingPunct="1">
              <a:defRPr/>
            </a:pPr>
            <a:r>
              <a:rPr lang="en-US" altLang="en-US" sz="3000" dirty="0"/>
              <a:t>Either we will take the animals to get trimmed or the hoof trimmer will come to us.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>
              <a:solidFill>
                <a:srgbClr val="37FB78"/>
              </a:solidFill>
            </a:endParaRPr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57D53002-78E2-4774-BD5C-E30DE3E8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53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C841A74-FDC6-4428-89A0-27F3EB833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FEED Companies</a:t>
            </a:r>
            <a:endParaRPr lang="en-US" altLang="en-US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BA87EC5-E534-4E95-B2F6-FAE34A1E8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266" y="1033155"/>
            <a:ext cx="8229600" cy="554703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altLang="en-US" sz="2400" u="sng" dirty="0"/>
              <a:t>Call at least a day before you can go pick up feed to make sure they have what you need in stock</a:t>
            </a:r>
          </a:p>
          <a:p>
            <a:pPr eaLnBrk="1" hangingPunct="1">
              <a:defRPr/>
            </a:pPr>
            <a:r>
              <a:rPr lang="en-US" altLang="en-US" sz="2400" dirty="0">
                <a:hlinkClick r:id="rId2"/>
              </a:rPr>
              <a:t>Producers CO-OP in New Braunfels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     1744 S. Seguin Ave. 78130  Phone: 830-625-2381</a:t>
            </a:r>
          </a:p>
          <a:p>
            <a:pPr lvl="1" eaLnBrk="1" hangingPunct="1">
              <a:defRPr/>
            </a:pPr>
            <a:r>
              <a:rPr lang="en-US" altLang="en-US" sz="2400" dirty="0" err="1">
                <a:hlinkClick r:id="rId3"/>
              </a:rPr>
              <a:t>Lucherk</a:t>
            </a:r>
            <a:r>
              <a:rPr lang="en-US" altLang="en-US" sz="2400" dirty="0">
                <a:hlinkClick r:id="rId3"/>
              </a:rPr>
              <a:t> Grower</a:t>
            </a:r>
            <a:r>
              <a:rPr lang="en-US" altLang="en-US" sz="2400" dirty="0"/>
              <a:t> $14 - $18/ bag</a:t>
            </a:r>
          </a:p>
          <a:p>
            <a:pPr eaLnBrk="1" hangingPunct="1">
              <a:defRPr/>
            </a:pPr>
            <a:r>
              <a:rPr lang="en-US" altLang="en-US" sz="2400" u="sng" dirty="0"/>
              <a:t>Purina Honor Show Feed</a:t>
            </a:r>
            <a:r>
              <a:rPr lang="en-US" altLang="en-US" sz="2400" u="sng" dirty="0">
                <a:solidFill>
                  <a:srgbClr val="00B0F0"/>
                </a:solidFill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     Hill Country Feed- Leander, 512-259-1658</a:t>
            </a:r>
          </a:p>
          <a:p>
            <a:pPr lvl="1" eaLnBrk="1" hangingPunct="1">
              <a:defRPr/>
            </a:pPr>
            <a:r>
              <a:rPr lang="en-US" altLang="en-US" sz="2400" dirty="0">
                <a:hlinkClick r:id="rId4"/>
              </a:rPr>
              <a:t>Purina Full Range</a:t>
            </a:r>
            <a:r>
              <a:rPr lang="en-US" altLang="en-US" sz="2400" dirty="0"/>
              <a:t> $ 19 - $23/ bag</a:t>
            </a:r>
          </a:p>
          <a:p>
            <a:pPr marL="0" indent="0" eaLnBrk="1" hangingPunct="1">
              <a:buNone/>
              <a:defRPr/>
            </a:pPr>
            <a:r>
              <a:rPr lang="en-US" altLang="en-US" sz="2400" u="sng" dirty="0"/>
              <a:t>Supplements</a:t>
            </a:r>
            <a:r>
              <a:rPr lang="en-US" altLang="en-US" sz="2400" dirty="0"/>
              <a:t> (used in small amounts)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hlinkClick r:id="rId5"/>
              </a:rPr>
              <a:t>Emmert Show Bloom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hlinkClick r:id="rId6"/>
              </a:rPr>
              <a:t>VitaFerm Concept Aid Mineral </a:t>
            </a:r>
            <a:r>
              <a:rPr lang="en-US" altLang="en-US" sz="2400" dirty="0"/>
              <a:t>- Hutto Feed -  512-642-3522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C841A74-FDC6-4428-89A0-27F3EB833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699" y="48051"/>
            <a:ext cx="1676400" cy="7889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dirty="0"/>
              <a:t>FEED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BA87EC5-E534-4E95-B2F6-FAE34A1E8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607075"/>
            <a:ext cx="1828800" cy="66119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000" dirty="0" err="1"/>
              <a:t>Lucherk</a:t>
            </a:r>
            <a:r>
              <a:rPr lang="en-US" altLang="en-US" sz="2000" dirty="0"/>
              <a:t> Select  Starter/Grower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D3560C-32AA-4325-BD22-C6B5B4CD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4474"/>
            <a:ext cx="1676400" cy="26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10E3201-D8B6-4A82-8EC0-6A0A9D3A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790681"/>
            <a:ext cx="2258994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000" dirty="0" err="1"/>
              <a:t>Lucherk</a:t>
            </a:r>
            <a:r>
              <a:rPr lang="en-US" altLang="en-US" sz="2000" dirty="0"/>
              <a:t> Special Reserve - Finisher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DF38F2C-6CC1-4C74-A764-460AD50D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4885"/>
            <a:ext cx="1676400" cy="25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rina® Honor® Show Full Range™">
            <a:extLst>
              <a:ext uri="{FF2B5EF4-FFF2-40B4-BE49-F238E27FC236}">
                <a16:creationId xmlns:a16="http://schemas.microsoft.com/office/drawing/2014/main" id="{7055C5B1-7A56-41AB-8B8B-943EBBDE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741"/>
            <a:ext cx="2138701" cy="30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A643A7E-B13B-43D0-A048-5B8684470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78" y="3097213"/>
            <a:ext cx="2258994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000" dirty="0"/>
              <a:t>Purina Honor Full Range - Grower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3341A1F-E770-4750-AA8A-8DD06C10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7" y="4224382"/>
            <a:ext cx="1325817" cy="22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368F331-74B4-47B5-85BD-95694AF2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94" y="4218533"/>
            <a:ext cx="1955267" cy="22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1B862BA4-7D3E-429F-A410-A1CC8C9D8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97" y="5613635"/>
            <a:ext cx="1828800" cy="6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Emmert- Show Bloom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0D9E276-BDEA-4E79-AF64-57901F7E4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329" y="5880335"/>
            <a:ext cx="2314671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VitaFerm – Concept Aid Mineral</a:t>
            </a:r>
          </a:p>
        </p:txBody>
      </p:sp>
    </p:spTree>
    <p:extLst>
      <p:ext uri="{BB962C8B-B14F-4D97-AF65-F5344CB8AC3E}">
        <p14:creationId xmlns:p14="http://schemas.microsoft.com/office/powerpoint/2010/main" val="112346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CCF03A9-9196-472B-B9B9-8F258D1A1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Reminders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AF3BC0E-8425-4302-8757-40E0CA37C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Check weight every 2 weeks on the same day – set a reminder in your phone</a:t>
            </a:r>
          </a:p>
          <a:p>
            <a:pPr eaLnBrk="1" hangingPunct="1">
              <a:defRPr/>
            </a:pPr>
            <a:r>
              <a:rPr lang="en-US" altLang="en-US" dirty="0"/>
              <a:t>FRESH FEED AND WATER DAILY!!!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Avoid any sudden changes in regiment, gradually change the ration over a period of a week or so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DA07DC0D-1D02-40C4-B80A-48C0C3794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Timeline for steer shows 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9B7E3232-51A0-43F7-9A4F-683F975C2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0561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March - April – Decide on a breed 1</a:t>
            </a:r>
            <a:r>
              <a:rPr lang="en-US" altLang="en-US" sz="2400" baseline="30000" dirty="0"/>
              <a:t>st </a:t>
            </a:r>
            <a:r>
              <a:rPr lang="en-US" altLang="en-US" sz="2400" dirty="0"/>
              <a:t>then a budget to work with for steer purchase.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2024 prices range from $3000 - $5000+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Look online and physically shop for animals: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hlinkClick r:id="rId2"/>
              </a:rPr>
              <a:t>https://tusacattle.com/</a:t>
            </a:r>
            <a:r>
              <a:rPr lang="en-US" altLang="en-US" sz="2000" dirty="0"/>
              <a:t>  - HIGHLY RECOMMEND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hlinkClick r:id="rId3"/>
              </a:rPr>
              <a:t>https://steerbidder.com/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Late April: Set up pens and get ready for animal.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Pay ear tag fee (validation) and pen rent ($25-35)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May: Purchase animal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June: Tag in/ Validation: </a:t>
            </a:r>
            <a:r>
              <a:rPr lang="en-US" altLang="en-US" sz="2400" dirty="0">
                <a:solidFill>
                  <a:srgbClr val="FF0000"/>
                </a:solidFill>
              </a:rPr>
              <a:t>MANDATORY </a:t>
            </a:r>
            <a:r>
              <a:rPr lang="en-US" altLang="en-US" sz="2400" dirty="0"/>
              <a:t>June 17, 2024 @ Hendrickson HS ag barn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May- December: Feed, weigh, work your animal, keep records.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January- TCYS, February (San Antonio), March (Houston)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7F0FDB98-3A44-4E59-B5D2-F52AC012D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44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Approx. Expense @ start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32C9A217-70A1-4CC4-863C-0C9D31D9461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896937"/>
            <a:ext cx="8229600" cy="5732463"/>
          </a:xfrm>
          <a:prstGeom prst="rect">
            <a:avLst/>
          </a:prstGeom>
        </p:spPr>
        <p:txBody>
          <a:bodyPr numCol="2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000" dirty="0"/>
              <a:t>Up Front Cost, paid when obtaining calf:</a:t>
            </a:r>
          </a:p>
          <a:p>
            <a:pPr eaLnBrk="1" hangingPunct="1">
              <a:defRPr/>
            </a:pPr>
            <a:r>
              <a:rPr lang="en-US" altLang="en-US" sz="2000" dirty="0"/>
              <a:t>Pen Rent - $250</a:t>
            </a:r>
          </a:p>
          <a:p>
            <a:pPr eaLnBrk="1" hangingPunct="1">
              <a:defRPr/>
            </a:pPr>
            <a:r>
              <a:rPr lang="en-US" altLang="en-US" sz="2000" dirty="0"/>
              <a:t>Ear Tag (validation tag) $30</a:t>
            </a:r>
          </a:p>
          <a:p>
            <a:pPr eaLnBrk="1" hangingPunct="1">
              <a:defRPr/>
            </a:pPr>
            <a:r>
              <a:rPr lang="en-US" altLang="en-US" sz="2000" dirty="0"/>
              <a:t>Calf: $3500+</a:t>
            </a:r>
          </a:p>
          <a:p>
            <a:pPr eaLnBrk="1" hangingPunct="1">
              <a:defRPr/>
            </a:pPr>
            <a:r>
              <a:rPr lang="en-US" altLang="en-US" sz="2000" dirty="0"/>
              <a:t>Large Tack/ Supply Box for your feed, supplies and tack, you can make this. $200 (approx.)</a:t>
            </a:r>
          </a:p>
          <a:p>
            <a:pPr eaLnBrk="1" hangingPunct="1">
              <a:defRPr/>
            </a:pPr>
            <a:r>
              <a:rPr lang="en-US" altLang="en-US" sz="2000" dirty="0"/>
              <a:t>Feed Buckets (several): $30-50</a:t>
            </a:r>
          </a:p>
          <a:p>
            <a:pPr eaLnBrk="1" hangingPunct="1">
              <a:defRPr/>
            </a:pPr>
            <a:r>
              <a:rPr lang="en-US" altLang="en-US" sz="2000" dirty="0"/>
              <a:t>Water Trough- 17 gallon min. $35</a:t>
            </a:r>
          </a:p>
          <a:p>
            <a:pPr eaLnBrk="1" hangingPunct="1">
              <a:defRPr/>
            </a:pPr>
            <a:r>
              <a:rPr lang="en-US" altLang="en-US" sz="2000" dirty="0"/>
              <a:t>Soap for bathing the calf: $30</a:t>
            </a:r>
          </a:p>
          <a:p>
            <a:pPr eaLnBrk="1" hangingPunct="1">
              <a:defRPr/>
            </a:pPr>
            <a:r>
              <a:rPr lang="en-US" altLang="en-US" sz="2000" dirty="0"/>
              <a:t>Water hose (15’) and a spray nozzle: $20</a:t>
            </a:r>
          </a:p>
          <a:p>
            <a:pPr eaLnBrk="1" hangingPunct="1">
              <a:defRPr/>
            </a:pPr>
            <a:r>
              <a:rPr lang="en-US" altLang="en-US" sz="1800" dirty="0"/>
              <a:t>Hay Bag: $6</a:t>
            </a:r>
          </a:p>
          <a:p>
            <a:pPr eaLnBrk="1" hangingPunct="1">
              <a:defRPr/>
            </a:pPr>
            <a:r>
              <a:rPr lang="en-US" altLang="en-US" sz="1800" dirty="0"/>
              <a:t>Rope Halter(s): $8ea, BUY at least 2 – LONG LEAD ROPE</a:t>
            </a:r>
          </a:p>
          <a:p>
            <a:pPr eaLnBrk="1" hangingPunct="1">
              <a:defRPr/>
            </a:pPr>
            <a:r>
              <a:rPr lang="en-US" altLang="en-US" sz="1800" dirty="0"/>
              <a:t>Scrub Brush: $8</a:t>
            </a:r>
          </a:p>
          <a:p>
            <a:pPr eaLnBrk="1" hangingPunct="1">
              <a:defRPr/>
            </a:pPr>
            <a:r>
              <a:rPr lang="en-US" altLang="en-US" sz="1800" dirty="0"/>
              <a:t>Hair Comb (</a:t>
            </a:r>
            <a:r>
              <a:rPr lang="en-US" altLang="en-US" sz="1800" u="sng" dirty="0"/>
              <a:t>only for hair calves</a:t>
            </a:r>
            <a:r>
              <a:rPr lang="en-US" altLang="en-US" sz="1800" dirty="0"/>
              <a:t>): $25</a:t>
            </a:r>
          </a:p>
          <a:p>
            <a:pPr eaLnBrk="1" hangingPunct="1">
              <a:defRPr/>
            </a:pPr>
            <a:r>
              <a:rPr lang="en-US" altLang="en-US" sz="1800" dirty="0"/>
              <a:t>Neck Tie: $10-15</a:t>
            </a:r>
          </a:p>
          <a:p>
            <a:pPr eaLnBrk="1" hangingPunct="1">
              <a:defRPr/>
            </a:pPr>
            <a:r>
              <a:rPr lang="en-US" altLang="en-US" sz="1800" dirty="0"/>
              <a:t>Show stick: $40</a:t>
            </a:r>
          </a:p>
          <a:p>
            <a:pPr eaLnBrk="1" hangingPunct="1">
              <a:defRPr/>
            </a:pPr>
            <a:r>
              <a:rPr lang="en-US" altLang="en-US" sz="1800" dirty="0"/>
              <a:t>Show Halter $70</a:t>
            </a:r>
          </a:p>
          <a:p>
            <a:pPr eaLnBrk="1" hangingPunct="1">
              <a:defRPr/>
            </a:pPr>
            <a:r>
              <a:rPr lang="en-US" altLang="en-US" sz="1800" dirty="0"/>
              <a:t>Neck Sweat- $60</a:t>
            </a:r>
          </a:p>
          <a:p>
            <a:pPr marL="0" indent="0" eaLnBrk="1" hangingPunct="1">
              <a:buNone/>
              <a:defRPr/>
            </a:pPr>
            <a:endParaRPr lang="en-US" altLang="en-US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u="sng" dirty="0"/>
              <a:t>Approximate Reoccurring Costs:</a:t>
            </a:r>
            <a:endParaRPr lang="en-US" altLang="en-US" sz="1400" u="sng" dirty="0"/>
          </a:p>
          <a:p>
            <a:pPr eaLnBrk="1" hangingPunct="1">
              <a:defRPr/>
            </a:pPr>
            <a:r>
              <a:rPr lang="en-US" altLang="en-US" sz="1800" dirty="0"/>
              <a:t>Feed: $15-20/ 50lb bag</a:t>
            </a:r>
          </a:p>
          <a:p>
            <a:pPr eaLnBrk="1" hangingPunct="1">
              <a:defRPr/>
            </a:pPr>
            <a:r>
              <a:rPr lang="en-US" altLang="en-US" sz="1800" dirty="0"/>
              <a:t>Bales of Hay: $12-$15/ each</a:t>
            </a:r>
          </a:p>
          <a:p>
            <a:pPr eaLnBrk="1" hangingPunct="1">
              <a:defRPr/>
            </a:pPr>
            <a:r>
              <a:rPr lang="en-US" altLang="en-US" sz="1800" dirty="0"/>
              <a:t>Supplements: $100+ monthly</a:t>
            </a:r>
          </a:p>
          <a:p>
            <a:pPr eaLnBrk="1" hangingPunct="1">
              <a:defRPr/>
            </a:pPr>
            <a:r>
              <a:rPr lang="en-US" altLang="en-US" sz="1800" dirty="0"/>
              <a:t>Wormer $50+ (worm every 21 days)</a:t>
            </a:r>
          </a:p>
          <a:p>
            <a:pPr eaLnBrk="1" hangingPunct="1">
              <a:defRPr/>
            </a:pPr>
            <a:r>
              <a:rPr lang="en-US" altLang="en-US" sz="1800" dirty="0"/>
              <a:t>Hoof Trimming (about every 8 weeks) $100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FC5CC88F-96D6-4AA5-9736-FC5C4E724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7463"/>
            <a:ext cx="8229600" cy="744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Items Needed at the beginning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19B88C-19CC-4AB4-B3CC-27B8B0276A9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85800"/>
            <a:ext cx="8229600" cy="50053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1800" dirty="0"/>
              <a:t>Tack/ Supply Box for your feed, supplies and tack, you can make this at home.  </a:t>
            </a:r>
          </a:p>
          <a:p>
            <a:pPr eaLnBrk="1" hangingPunct="1">
              <a:defRPr/>
            </a:pPr>
            <a:r>
              <a:rPr lang="en-US" altLang="en-US" sz="1800" dirty="0"/>
              <a:t>Feed Buckets (2) </a:t>
            </a:r>
            <a:r>
              <a:rPr lang="en-US" altLang="en-US" sz="1800"/>
              <a:t>-  </a:t>
            </a:r>
            <a:r>
              <a:rPr lang="en-US" altLang="en-US" sz="1800">
                <a:hlinkClick r:id="rId2"/>
              </a:rPr>
              <a:t>https://www.sullivansupply.com/product/smart-feed-pan/</a:t>
            </a:r>
            <a:endParaRPr lang="en-US" altLang="en-US" sz="1800"/>
          </a:p>
          <a:p>
            <a:pPr eaLnBrk="1" hangingPunct="1">
              <a:defRPr/>
            </a:pPr>
            <a:r>
              <a:rPr lang="en-US" altLang="en-US" sz="1800" dirty="0"/>
              <a:t>Waterer- needs full water 24/7 </a:t>
            </a:r>
            <a:r>
              <a:rPr lang="en-US" altLang="en-US" sz="1800" dirty="0">
                <a:hlinkClick r:id="rId3"/>
              </a:rPr>
              <a:t>https://www.tractorsupply.com/tsc/product/fortiflex-large-capacity-plastic-bucket-175-gal?cm_vc=-10005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Soap for bathing the calf – </a:t>
            </a:r>
            <a:r>
              <a:rPr lang="en-US" altLang="en-US" sz="1800" dirty="0">
                <a:hlinkClick r:id="rId4"/>
              </a:rPr>
              <a:t>Orvus Paste </a:t>
            </a:r>
            <a:r>
              <a:rPr lang="en-US" altLang="en-US" sz="1800" dirty="0"/>
              <a:t>is the best soap for show animals. Split the cost of this- use a very small amount, a little goes a long way!</a:t>
            </a:r>
          </a:p>
          <a:p>
            <a:pPr eaLnBrk="1" hangingPunct="1">
              <a:defRPr/>
            </a:pPr>
            <a:r>
              <a:rPr lang="en-US" altLang="en-US" sz="1800" dirty="0"/>
              <a:t>Hay Bag: </a:t>
            </a:r>
            <a:r>
              <a:rPr lang="en-US" altLang="en-US" sz="1800" dirty="0">
                <a:hlinkClick r:id="rId5"/>
              </a:rPr>
              <a:t>https://www.sullivansupply.com/product/hay-bag/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Rope Halter: </a:t>
            </a:r>
            <a:r>
              <a:rPr lang="en-US" altLang="en-US" sz="1800" dirty="0">
                <a:hlinkClick r:id="rId6"/>
              </a:rPr>
              <a:t>https://www.sullivansupply.com/product/rope-halter/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Scrub Brush: </a:t>
            </a:r>
            <a:r>
              <a:rPr lang="en-US" altLang="en-US" sz="1800" dirty="0">
                <a:hlinkClick r:id="rId7"/>
              </a:rPr>
              <a:t>https://www.sullivansupply.com/product/massage-brush/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Hair Comb (</a:t>
            </a:r>
            <a:r>
              <a:rPr lang="en-US" altLang="en-US" sz="1800" u="sng" dirty="0"/>
              <a:t>only for hair calves</a:t>
            </a:r>
            <a:r>
              <a:rPr lang="en-US" altLang="en-US" sz="1800" dirty="0"/>
              <a:t>): </a:t>
            </a:r>
          </a:p>
          <a:p>
            <a:pPr eaLnBrk="1" hangingPunct="1">
              <a:defRPr/>
            </a:pPr>
            <a:r>
              <a:rPr lang="en-US" altLang="en-US" sz="1800" dirty="0"/>
              <a:t>Neck Sweat: </a:t>
            </a:r>
            <a:r>
              <a:rPr lang="en-US" altLang="en-US" sz="1800" dirty="0">
                <a:hlinkClick r:id="rId8"/>
              </a:rPr>
              <a:t>https://www.sullivansupply.com/product/black-heat-neck-sweat/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Neck Tie: </a:t>
            </a:r>
            <a:r>
              <a:rPr lang="en-US" altLang="en-US" sz="1800" dirty="0">
                <a:hlinkClick r:id="rId9"/>
              </a:rPr>
              <a:t>https://www.sullivansupply.com/product/neck-tie/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Show stick – IMPORTANT- YOU WILL NEED 2! Get one that fits you. 54” is common, 60” if you are short </a:t>
            </a:r>
            <a:r>
              <a:rPr lang="en-US" altLang="en-US" sz="1800" dirty="0">
                <a:sym typeface="Wingdings" panose="05000000000000000000" pitchFamily="2" charset="2"/>
              </a:rPr>
              <a:t></a:t>
            </a:r>
            <a:r>
              <a:rPr lang="en-US" altLang="en-US" sz="1800" dirty="0"/>
              <a:t>: </a:t>
            </a:r>
            <a:r>
              <a:rPr lang="en-US" altLang="en-US" sz="1800" dirty="0">
                <a:hlinkClick r:id="rId10"/>
              </a:rPr>
              <a:t>https://www.sullivansupply.com/product/54-superstick-show-stick/</a:t>
            </a:r>
            <a:endParaRPr lang="en-US" alt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D0B7E6E8-2F8C-4D8F-B0F3-8D3A9FAEA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Items Needed Examples</a:t>
            </a:r>
          </a:p>
        </p:txBody>
      </p:sp>
      <p:sp>
        <p:nvSpPr>
          <p:cNvPr id="18440" name="TextBox 1">
            <a:extLst>
              <a:ext uri="{FF2B5EF4-FFF2-40B4-BE49-F238E27FC236}">
                <a16:creationId xmlns:a16="http://schemas.microsoft.com/office/drawing/2014/main" id="{85B69A67-501F-4905-8063-3D756096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06501"/>
            <a:ext cx="2200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Washing Soap- SHARE EXPENSE!!</a:t>
            </a:r>
          </a:p>
        </p:txBody>
      </p:sp>
      <p:sp>
        <p:nvSpPr>
          <p:cNvPr id="18441" name="TextBox 10">
            <a:extLst>
              <a:ext uri="{FF2B5EF4-FFF2-40B4-BE49-F238E27FC236}">
                <a16:creationId xmlns:a16="http://schemas.microsoft.com/office/drawing/2014/main" id="{C16D5E55-3700-43CD-B324-79193262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40474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Neck Tie</a:t>
            </a:r>
          </a:p>
        </p:txBody>
      </p:sp>
      <p:sp>
        <p:nvSpPr>
          <p:cNvPr id="18442" name="TextBox 11">
            <a:extLst>
              <a:ext uri="{FF2B5EF4-FFF2-40B4-BE49-F238E27FC236}">
                <a16:creationId xmlns:a16="http://schemas.microsoft.com/office/drawing/2014/main" id="{FA0C879B-59A9-4110-A7C6-F74D64AD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73163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Comb- Hair cattle only</a:t>
            </a:r>
          </a:p>
        </p:txBody>
      </p:sp>
      <p:sp>
        <p:nvSpPr>
          <p:cNvPr id="18443" name="TextBox 12">
            <a:extLst>
              <a:ext uri="{FF2B5EF4-FFF2-40B4-BE49-F238E27FC236}">
                <a16:creationId xmlns:a16="http://schemas.microsoft.com/office/drawing/2014/main" id="{ED4698CF-3311-4189-B870-4A542849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094" y="373380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Show Halter</a:t>
            </a:r>
          </a:p>
        </p:txBody>
      </p:sp>
      <p:sp>
        <p:nvSpPr>
          <p:cNvPr id="18444" name="TextBox 13">
            <a:extLst>
              <a:ext uri="{FF2B5EF4-FFF2-40B4-BE49-F238E27FC236}">
                <a16:creationId xmlns:a16="http://schemas.microsoft.com/office/drawing/2014/main" id="{5A423604-4CA5-4220-A7A9-914D0BD5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43425"/>
            <a:ext cx="2933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Brushes- 1 to wash with (scrubber), 1 to brush their hair </a:t>
            </a:r>
          </a:p>
        </p:txBody>
      </p:sp>
      <p:sp>
        <p:nvSpPr>
          <p:cNvPr id="18445" name="TextBox 14">
            <a:extLst>
              <a:ext uri="{FF2B5EF4-FFF2-40B4-BE49-F238E27FC236}">
                <a16:creationId xmlns:a16="http://schemas.microsoft.com/office/drawing/2014/main" id="{535A9D13-84DF-423B-993D-172470241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952" y="2447416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Rope Halter</a:t>
            </a:r>
          </a:p>
        </p:txBody>
      </p:sp>
      <p:pic>
        <p:nvPicPr>
          <p:cNvPr id="18446" name="Picture 2">
            <a:extLst>
              <a:ext uri="{FF2B5EF4-FFF2-40B4-BE49-F238E27FC236}">
                <a16:creationId xmlns:a16="http://schemas.microsoft.com/office/drawing/2014/main" id="{E09F2C74-A4BD-49DE-8043-374D372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1" y="182960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>
            <a:extLst>
              <a:ext uri="{FF2B5EF4-FFF2-40B4-BE49-F238E27FC236}">
                <a16:creationId xmlns:a16="http://schemas.microsoft.com/office/drawing/2014/main" id="{6A7C1880-8DA6-423E-8F60-98EFCBA0A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25" y="1514021"/>
            <a:ext cx="1624416" cy="16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>
            <a:extLst>
              <a:ext uri="{FF2B5EF4-FFF2-40B4-BE49-F238E27FC236}">
                <a16:creationId xmlns:a16="http://schemas.microsoft.com/office/drawing/2014/main" id="{B7EB2535-0015-49A0-B2CF-A03E6413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64" y="2930525"/>
            <a:ext cx="2593975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>
            <a:extLst>
              <a:ext uri="{FF2B5EF4-FFF2-40B4-BE49-F238E27FC236}">
                <a16:creationId xmlns:a16="http://schemas.microsoft.com/office/drawing/2014/main" id="{3AED90B7-1897-426C-A37A-FF566D4C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301832"/>
            <a:ext cx="1457325" cy="12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>
            <a:extLst>
              <a:ext uri="{FF2B5EF4-FFF2-40B4-BE49-F238E27FC236}">
                <a16:creationId xmlns:a16="http://schemas.microsoft.com/office/drawing/2014/main" id="{CF64D6D1-8136-418B-AC1F-901491A7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25" y="4176109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55F5751-B673-486A-A357-010701D30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06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In pen feed trough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4C46AC3-302D-4299-85CC-D6AC6B2BC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330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May need to order from </a:t>
            </a:r>
            <a:r>
              <a:rPr lang="en-US" altLang="en-US" sz="2400" dirty="0" err="1"/>
              <a:t>McCoys</a:t>
            </a:r>
            <a:r>
              <a:rPr lang="en-US" altLang="en-US" sz="2400" dirty="0"/>
              <a:t> or other </a:t>
            </a:r>
            <a:r>
              <a:rPr lang="en-US" altLang="en-US" sz="2400" dirty="0" err="1"/>
              <a:t>Priefert</a:t>
            </a:r>
            <a:r>
              <a:rPr lang="en-US" altLang="en-US" sz="2400" dirty="0"/>
              <a:t> Dealer</a:t>
            </a:r>
          </a:p>
          <a:p>
            <a:pPr eaLnBrk="1" hangingPunct="1">
              <a:defRPr/>
            </a:pPr>
            <a:r>
              <a:rPr lang="en-US" altLang="en-US" sz="2400" dirty="0">
                <a:hlinkClick r:id="rId2"/>
              </a:rPr>
              <a:t>https://www.mccoys.com/shop/p/06032030/priefert-hgfgn-hay-and-grain-feeder-sheet-metalsteel-green-powder-coated</a:t>
            </a: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dirty="0">
              <a:solidFill>
                <a:srgbClr val="2008D0"/>
              </a:solidFill>
            </a:endParaRPr>
          </a:p>
        </p:txBody>
      </p:sp>
      <p:pic>
        <p:nvPicPr>
          <p:cNvPr id="20486" name="Picture 6" descr="Priefert Hay &amp; Grain Feeder">
            <a:extLst>
              <a:ext uri="{FF2B5EF4-FFF2-40B4-BE49-F238E27FC236}">
                <a16:creationId xmlns:a16="http://schemas.microsoft.com/office/drawing/2014/main" id="{0CA3AA27-00E7-47DF-B4DB-607CFF1A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3" y="1232887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GFGN Hay and Grain Feeder, Sheet Metal/Steel, Green, Powder Coated">
            <a:extLst>
              <a:ext uri="{FF2B5EF4-FFF2-40B4-BE49-F238E27FC236}">
                <a16:creationId xmlns:a16="http://schemas.microsoft.com/office/drawing/2014/main" id="{F602170D-138C-40CF-B07C-3F3421F7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50642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55F5751-B673-486A-A357-010701D30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Items Needed for Shows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4C46AC3-302D-4299-85CC-D6AC6B2BC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Show Halter, They come in different sizes </a:t>
            </a:r>
            <a:r>
              <a:rPr lang="en-US" altLang="en-US" sz="2000" dirty="0">
                <a:hlinkClick r:id="rId2"/>
              </a:rPr>
              <a:t>https://www.sullivansupply.com/product/1st-class-show-halter/</a:t>
            </a: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Neck Tie -  </a:t>
            </a:r>
          </a:p>
          <a:p>
            <a:pPr eaLnBrk="1" hangingPunct="1">
              <a:defRPr/>
            </a:pPr>
            <a:r>
              <a:rPr lang="en-US" altLang="en-US" sz="2000" dirty="0"/>
              <a:t>Exhibitor Harness- </a:t>
            </a:r>
            <a:r>
              <a:rPr lang="en-US" altLang="en-US" sz="2000" dirty="0">
                <a:hlinkClick r:id="rId3"/>
              </a:rPr>
              <a:t>https://www.sullivansupply.com/product/exhibitor-harness/</a:t>
            </a: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Show Stick</a:t>
            </a:r>
          </a:p>
          <a:p>
            <a:pPr eaLnBrk="1" hangingPunct="1">
              <a:defRPr/>
            </a:pPr>
            <a:r>
              <a:rPr lang="en-US" altLang="en-US" sz="2000" dirty="0"/>
              <a:t>Feed Bucket- </a:t>
            </a:r>
            <a:r>
              <a:rPr lang="en-US" altLang="en-US" sz="2000" dirty="0">
                <a:hlinkClick r:id="rId4"/>
              </a:rPr>
              <a:t>https://www.tractorsupply.com/tsc/product/tuff-stuff-products-heavy-duty-feed-pan-7-gal?cm_vc=-10005</a:t>
            </a:r>
            <a:endParaRPr lang="en-US" altLang="en-US" sz="2000" dirty="0"/>
          </a:p>
          <a:p>
            <a:pPr eaLnBrk="1" hangingPunct="1">
              <a:defRPr/>
            </a:pPr>
            <a:endParaRPr lang="en-US" altLang="en-US" sz="3000" dirty="0"/>
          </a:p>
          <a:p>
            <a:pPr marL="0" indent="0" eaLnBrk="1" hangingPunct="1">
              <a:buNone/>
              <a:defRPr/>
            </a:pPr>
            <a:r>
              <a:rPr lang="en-US" altLang="en-US" sz="1600" u="sng" dirty="0"/>
              <a:t>The following items are not required but if you raise cattle for 1+ years: </a:t>
            </a:r>
          </a:p>
          <a:p>
            <a:pPr eaLnBrk="1" hangingPunct="1">
              <a:defRPr/>
            </a:pPr>
            <a:r>
              <a:rPr lang="en-US" altLang="en-US" sz="1600" dirty="0"/>
              <a:t>Blower - </a:t>
            </a:r>
            <a:r>
              <a:rPr lang="en-US" altLang="en-US" sz="1600" dirty="0">
                <a:hlinkClick r:id="rId5"/>
              </a:rPr>
              <a:t>https://www.sullivansupply.com/product/air-express-iii/</a:t>
            </a: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Show Box - </a:t>
            </a:r>
            <a:r>
              <a:rPr lang="en-US" altLang="en-US" sz="1600" dirty="0">
                <a:hlinkClick r:id="rId6"/>
              </a:rPr>
              <a:t>https://www.sullivansupply.com/product/4ft-steel-upright-dolly-box/</a:t>
            </a: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24” Fan - </a:t>
            </a:r>
            <a:r>
              <a:rPr lang="en-US" altLang="en-US" sz="1600" dirty="0">
                <a:hlinkClick r:id="rId7"/>
              </a:rPr>
              <a:t>https://www.sullivansupply.com/product/24-turbo-fan/</a:t>
            </a: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Clippers - </a:t>
            </a:r>
            <a:r>
              <a:rPr lang="en-US" altLang="en-US" sz="1600" dirty="0">
                <a:hlinkClick r:id="rId8"/>
              </a:rPr>
              <a:t>https://www.sullivansupply.com/product/lister-star-clipper-wblades-case/</a:t>
            </a:r>
            <a:endParaRPr lang="en-US" altLang="en-US" sz="1600" dirty="0"/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endParaRPr lang="en-US" altLang="en-US" sz="3000" dirty="0"/>
          </a:p>
          <a:p>
            <a:pPr eaLnBrk="1" hangingPunct="1">
              <a:defRPr/>
            </a:pPr>
            <a:endParaRPr lang="en-US" altLang="en-US" dirty="0">
              <a:solidFill>
                <a:srgbClr val="2008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2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68E69C7-A0CE-4358-9E2A-3696A80C8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MEDICATION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89E7B3A-8A9B-4424-8630-54DE2A6AF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Have Mineral Oil (CVS, Walgreens) on hand at all times – helps control bloat.</a:t>
            </a:r>
          </a:p>
          <a:p>
            <a:pPr eaLnBrk="1" hangingPunct="1">
              <a:defRPr/>
            </a:pPr>
            <a:r>
              <a:rPr lang="en-US" altLang="en-US" sz="2800" dirty="0" err="1"/>
              <a:t>Probios</a:t>
            </a:r>
            <a:r>
              <a:rPr lang="en-US" altLang="en-US" sz="2800" dirty="0"/>
              <a:t> – microbe supplement (1 tube will go a long way because it is on an “as needed” basis. </a:t>
            </a:r>
          </a:p>
          <a:p>
            <a:pPr eaLnBrk="1" hangingPunct="1">
              <a:defRPr/>
            </a:pPr>
            <a:r>
              <a:rPr lang="en-US" altLang="en-US" sz="2800" dirty="0"/>
              <a:t>If you notice your animal with a cough, yellowish mucus in their nose, let Mr. Lemmons know ASAP.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1B154E47-246B-4C3F-9074-168B7E24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263"/>
            <a:ext cx="50292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5A35A403-FFF8-431F-A159-0CCCDCBA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18100"/>
            <a:ext cx="38862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1F7EEFD-DE91-4E14-B34B-760F3E507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/>
              <a:t>Wormer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420AAF-1AA7-4951-8C59-BD25DF1EB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800" dirty="0"/>
              <a:t>Give Wormer on 21 day cycles (every 3 weeks, set reminder in your phone)</a:t>
            </a:r>
          </a:p>
          <a:p>
            <a:pPr eaLnBrk="1" hangingPunct="1">
              <a:defRPr/>
            </a:pPr>
            <a:r>
              <a:rPr lang="en-US" altLang="en-US" sz="2800" dirty="0"/>
              <a:t>Wormer is expensive, so SHARE the COST with other cattle exhibitors! 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1 bottle will last you the duration of a steer project, but you need to alternate wormer to keep them effective</a:t>
            </a:r>
          </a:p>
          <a:p>
            <a:pPr eaLnBrk="1" hangingPunct="1">
              <a:defRPr/>
            </a:pPr>
            <a:r>
              <a:rPr lang="en-US" altLang="en-US" sz="2800" dirty="0" err="1"/>
              <a:t>Cydectin</a:t>
            </a:r>
            <a:r>
              <a:rPr lang="en-US" altLang="en-US" sz="2800" dirty="0"/>
              <a:t>, Safe-Guard, </a:t>
            </a:r>
            <a:r>
              <a:rPr lang="en-US" altLang="en-US" sz="2800" dirty="0" err="1"/>
              <a:t>Valbazen</a:t>
            </a:r>
            <a:r>
              <a:rPr lang="en-US" altLang="en-US" sz="2800" dirty="0"/>
              <a:t>, are all good wormers.</a:t>
            </a:r>
          </a:p>
          <a:p>
            <a:pPr eaLnBrk="1" hangingPunct="1">
              <a:defRPr/>
            </a:pPr>
            <a:r>
              <a:rPr lang="en-US" altLang="en-US" sz="2800" dirty="0"/>
              <a:t>Rotate wormers every 2 months (Example: use </a:t>
            </a:r>
            <a:r>
              <a:rPr lang="en-US" altLang="en-US" sz="2800" dirty="0" err="1"/>
              <a:t>cydectin</a:t>
            </a:r>
            <a:r>
              <a:rPr lang="en-US" altLang="en-US" sz="2800" dirty="0"/>
              <a:t> for 2 cycles, then switch to </a:t>
            </a:r>
            <a:r>
              <a:rPr lang="en-US" altLang="en-US" sz="2800" dirty="0" err="1"/>
              <a:t>Valbazen</a:t>
            </a:r>
            <a:r>
              <a:rPr lang="en-US" altLang="en-US" sz="2800" dirty="0"/>
              <a:t>)</a:t>
            </a:r>
          </a:p>
          <a:p>
            <a:pPr eaLnBrk="1" hangingPunct="1">
              <a:defRPr/>
            </a:pPr>
            <a:r>
              <a:rPr lang="en-US" altLang="en-US" sz="2800" dirty="0"/>
              <a:t>Drenching (orally) is the most effective way to administer, but Alcohol based wormers can be poured along the backline (easiest).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1727</TotalTime>
  <Words>1145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Maple</vt:lpstr>
      <vt:lpstr>Show Steer Supplies  Vandegrift FFA  2024 Updated April 2024</vt:lpstr>
      <vt:lpstr>Timeline for steer shows </vt:lpstr>
      <vt:lpstr>Approx. Expense @ start</vt:lpstr>
      <vt:lpstr>Items Needed at the beginning</vt:lpstr>
      <vt:lpstr>Items Needed Examples</vt:lpstr>
      <vt:lpstr>In pen feed trough</vt:lpstr>
      <vt:lpstr>Items Needed for Shows</vt:lpstr>
      <vt:lpstr>MEDICATION</vt:lpstr>
      <vt:lpstr>Wormer</vt:lpstr>
      <vt:lpstr>Wormer</vt:lpstr>
      <vt:lpstr>Hoof Trimming</vt:lpstr>
      <vt:lpstr>FEED Companies</vt:lpstr>
      <vt:lpstr>FEED</vt:lpstr>
      <vt:lpstr>Reminders</vt:lpstr>
    </vt:vector>
  </TitlesOfParts>
  <Company>Humble I.S.D.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 Selection</dc:title>
  <dc:creator>Humble I.S.D.</dc:creator>
  <cp:lastModifiedBy>Joe Lemmons</cp:lastModifiedBy>
  <cp:revision>85</cp:revision>
  <dcterms:created xsi:type="dcterms:W3CDTF">2000-06-28T13:35:21Z</dcterms:created>
  <dcterms:modified xsi:type="dcterms:W3CDTF">2024-04-12T15:05:42Z</dcterms:modified>
</cp:coreProperties>
</file>